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45" r:id="rId8"/>
    <p:sldId id="2557" r:id="rId9"/>
    <p:sldId id="2558" r:id="rId10"/>
    <p:sldId id="2546" r:id="rId11"/>
    <p:sldId id="2548" r:id="rId12"/>
    <p:sldId id="2549" r:id="rId13"/>
    <p:sldId id="2562" r:id="rId14"/>
    <p:sldId id="2563" r:id="rId15"/>
    <p:sldId id="2564" r:id="rId16"/>
    <p:sldId id="2565" r:id="rId17"/>
    <p:sldId id="2550" r:id="rId18"/>
    <p:sldId id="2567" r:id="rId19"/>
    <p:sldId id="2568" r:id="rId20"/>
    <p:sldId id="2569" r:id="rId21"/>
    <p:sldId id="2551" r:id="rId22"/>
    <p:sldId id="2553" r:id="rId23"/>
    <p:sldId id="2554" r:id="rId24"/>
    <p:sldId id="2571" r:id="rId25"/>
    <p:sldId id="2573" r:id="rId26"/>
    <p:sldId id="2574" r:id="rId27"/>
    <p:sldId id="2575" r:id="rId2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in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12860"/>
            <a:ext cx="12192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20.2　数据的集中趋势</a:t>
            </a:r>
            <a:endParaRPr kumimoji="0" lang="zh-CN" altLang="en-US" sz="5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平均数、中位数和众数的选用</a:t>
            </a:r>
            <a:endParaRPr kumimoji="0" lang="zh-CN" altLang="en-US" sz="5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8" name="yt_shape_13018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3017" name="yt_image_13017" title="H_37.75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20" name="yt_shape_13020"/>
          <p:cNvSpPr txBox="1"/>
          <p:nvPr/>
        </p:nvSpPr>
        <p:spPr>
          <a:xfrm>
            <a:off x="540119" y="1055046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小高同学在我校举办的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青春心向党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f5b1"/>
              </a:rPr>
              <a:t>歌唱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f5b1"/>
              </a:rPr>
              <a:t>新时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代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歌唱比赛中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a8b5f"/>
              </a:rPr>
              <a:t>根据七位评委所给的分数作了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a8b5f"/>
              </a:rPr>
              <a:t>如下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表格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3021" name="yt_table_13021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983016"/>
              </p:ext>
            </p:extLst>
          </p:nvPr>
        </p:nvGraphicFramePr>
        <p:xfrm>
          <a:off x="540000" y="2204915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04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4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02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023" name="yt_shape_13023"/>
          <p:cNvSpPr txBox="1"/>
          <p:nvPr/>
        </p:nvSpPr>
        <p:spPr>
          <a:xfrm>
            <a:off x="540120" y="357301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如果去掉一个最高分和一个最低分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9067e"/>
              </a:rPr>
              <a:t>则表中数据一定不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会发生变化的是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3024" name="yt_table_13024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33376"/>
              </p:ext>
            </p:extLst>
          </p:nvPr>
        </p:nvGraphicFramePr>
        <p:xfrm>
          <a:off x="540085" y="4733995"/>
          <a:ext cx="8114030" cy="109728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10350"/>
                    </a:ext>
                  </a:extLst>
                </a:gridCol>
                <a:gridCol w="4508500">
                  <a:extLst>
                    <a:ext uri="{9D8B030D-6E8A-4147-A177-3AD203B41FA5}">
                      <a16:colId xmlns:a16="http://schemas.microsoft.com/office/drawing/2014/main" val="103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平均数和中位数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6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DD8C68F-FB3C-CF67-B315-44CA24F616AF}"/>
              </a:ext>
            </a:extLst>
          </p:cNvPr>
          <p:cNvSpPr txBox="1"/>
          <p:nvPr/>
        </p:nvSpPr>
        <p:spPr>
          <a:xfrm>
            <a:off x="4579197" y="407704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6" name="yt_shape_13026"/>
          <p:cNvSpPr txBox="1"/>
          <p:nvPr/>
        </p:nvSpPr>
        <p:spPr>
          <a:xfrm>
            <a:off x="540119" y="540000"/>
            <a:ext cx="11492915" cy="55399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丙三个厂家生产的同一种产品中各抽取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00d2,isEnd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件产品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对其使用寿命作跟踪调查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f483,isEnd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三个厂家在广告中都称该产品的使用寿命是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89a2,isEnd"/>
              </a:rPr>
              <a:t>请根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据结果判断三个厂家在广告中分别运用了平均数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8462,isEnd"/>
              </a:rPr>
              <a:t>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中位数中的哪一种集中趋势的特征数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？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39421AC-A899-E5C6-9417-0F44DDAF458F}"/>
              </a:ext>
            </a:extLst>
          </p:cNvPr>
          <p:cNvSpPr txBox="1"/>
          <p:nvPr/>
        </p:nvSpPr>
        <p:spPr>
          <a:xfrm>
            <a:off x="1367683" y="5430954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众数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C00BAD9-524A-94F5-6AB5-1D822806681A}"/>
              </a:ext>
            </a:extLst>
          </p:cNvPr>
          <p:cNvSpPr txBox="1"/>
          <p:nvPr/>
        </p:nvSpPr>
        <p:spPr>
          <a:xfrm>
            <a:off x="4120408" y="5430954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平均数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912BDE4-4107-E9BC-3BD7-FAE0368E2585}"/>
              </a:ext>
            </a:extLst>
          </p:cNvPr>
          <p:cNvSpPr txBox="1"/>
          <p:nvPr/>
        </p:nvSpPr>
        <p:spPr>
          <a:xfrm>
            <a:off x="7331921" y="5430954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中位数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2" name="yt_shape_13032"/>
          <p:cNvSpPr txBox="1"/>
          <p:nvPr/>
        </p:nvSpPr>
        <p:spPr>
          <a:xfrm>
            <a:off x="540120" y="620805"/>
            <a:ext cx="11244276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枣庄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某学校开展了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校园科技节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活动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1863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活动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包含模型设计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科技小论文两个项目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4f5c"/>
              </a:rPr>
              <a:t>为了解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4f5c"/>
              </a:rPr>
              <a:t>学生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模型设计水平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91c03"/>
              </a:rPr>
              <a:t>从全校学生的模型设计成绩中随机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91c03"/>
              </a:rPr>
              <a:t>抽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取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部分学生的模型设计成绩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成绩为百分制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af1b"/>
              </a:rPr>
              <a:t>表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并将其分成如下四组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944d"/>
              </a:rPr>
              <a:t>＜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3033" title="H_366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096000" y="2708950"/>
            <a:ext cx="5189232" cy="3181995"/>
            <a:chOff x="0" y="0"/>
            <a:chExt cx="7597555" cy="4658760"/>
          </a:xfrm>
        </p:grpSpPr>
        <p:pic>
          <p:nvPicPr>
            <p:cNvPr id="4" name="yt_image_13033">
              <a:extLst>
                <a:ext uri="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597555" cy="4068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3035" descr="{&quot;rangeId&quot;:0,&quot;IgnoreLineSpacing&quot;:1}"/>
            <p:cNvSpPr txBox="1"/>
            <p:nvPr/>
          </p:nvSpPr>
          <p:spPr>
            <a:xfrm>
              <a:off x="2774825" y="41047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6" name="yt_shape_13038"/>
          <p:cNvSpPr txBox="1"/>
          <p:nvPr/>
        </p:nvSpPr>
        <p:spPr>
          <a:xfrm>
            <a:off x="540119" y="3406958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0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0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的成绩为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81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e08a"/>
              </a:rPr>
              <a:t>，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89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89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371b"/>
              </a:rPr>
              <a:t>，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89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endParaRPr lang="zh-CN" altLang="zh-CN" sz="30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sp>
        <p:nvSpPr>
          <p:cNvPr id="7" name="yt_shape_13037"/>
          <p:cNvSpPr txBox="1"/>
          <p:nvPr/>
        </p:nvSpPr>
        <p:spPr>
          <a:xfrm>
            <a:off x="540000" y="2852960"/>
            <a:ext cx="46326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下面给出了部分信息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0" name="yt_shape_13040"/>
          <p:cNvSpPr txBox="1"/>
          <p:nvPr/>
        </p:nvSpPr>
        <p:spPr>
          <a:xfrm>
            <a:off x="540000" y="1061850"/>
            <a:ext cx="625331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请补全频数分布直方图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3041" name="yt_shape_13041"/>
          <p:cNvSpPr txBox="1"/>
          <p:nvPr/>
        </p:nvSpPr>
        <p:spPr>
          <a:xfrm>
            <a:off x="540000" y="1666636"/>
            <a:ext cx="1004602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3042" name="yt_shape_13042"/>
          <p:cNvSpPr txBox="1"/>
          <p:nvPr/>
        </p:nvSpPr>
        <p:spPr>
          <a:xfrm>
            <a:off x="540000" y="2271422"/>
            <a:ext cx="888704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3043" name="yt_shape_13043"/>
          <p:cNvSpPr txBox="1"/>
          <p:nvPr/>
        </p:nvSpPr>
        <p:spPr>
          <a:xfrm>
            <a:off x="540000" y="2876208"/>
            <a:ext cx="39385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补全图形如答案图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3044" name="yt_image_13044" title="H_233.37495">
            <a:extLst>
              <a:ext uri="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3949" y="2852960"/>
            <a:ext cx="4625420" cy="269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3037"/>
          <p:cNvSpPr txBox="1"/>
          <p:nvPr/>
        </p:nvSpPr>
        <p:spPr>
          <a:xfrm>
            <a:off x="540000" y="494610"/>
            <a:ext cx="46326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下面给出了部分信息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8" name="yt_shape_13046"/>
          <p:cNvSpPr txBox="1"/>
          <p:nvPr/>
        </p:nvSpPr>
        <p:spPr>
          <a:xfrm>
            <a:off x="6587856" y="5501647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41" grpId="0" build="allAtOnce"/>
      <p:bldP spid="13042" grpId="0" build="allAtOnce"/>
      <p:bldP spid="13043" grpId="0" build="allAtOnce"/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7" name="yt_shape_13047"/>
          <p:cNvSpPr txBox="1"/>
          <p:nvPr/>
        </p:nvSpPr>
        <p:spPr>
          <a:xfrm>
            <a:off x="540119" y="548800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所抽取学生的模型设计成绩的中位数是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请估计全校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名学生的模型设计成绩不低于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43fd,isEnd"/>
              </a:rPr>
              <a:t>80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分的人数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49" name="yt_shape_13049"/>
              <p:cNvSpPr txBox="1"/>
              <p:nvPr/>
            </p:nvSpPr>
            <p:spPr>
              <a:xfrm>
                <a:off x="540119" y="2132910"/>
                <a:ext cx="7513275" cy="80021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049" name="yt_shape_130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32910"/>
                <a:ext cx="7513275" cy="800219"/>
              </a:xfrm>
              <a:prstGeom prst="rect">
                <a:avLst/>
              </a:prstGeom>
              <a:blipFill>
                <a:blip r:embed="rId2"/>
                <a:stretch>
                  <a:fillRect l="-3734" t="-6107" r="-2922" b="-17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51" name="yt_shape_13051"/>
          <p:cNvSpPr txBox="1"/>
          <p:nvPr/>
        </p:nvSpPr>
        <p:spPr>
          <a:xfrm>
            <a:off x="540119" y="2983917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估计全校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学生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模型设计成绩不低于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48ba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的人数为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3E242A9-C82E-64DF-6246-9FC320C381D7}"/>
              </a:ext>
            </a:extLst>
          </p:cNvPr>
          <p:cNvSpPr txBox="1"/>
          <p:nvPr/>
        </p:nvSpPr>
        <p:spPr>
          <a:xfrm>
            <a:off x="9854457" y="501994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7" name="yt_shape_13033" title="H_366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314009" y="2839185"/>
            <a:ext cx="5189232" cy="3181995"/>
            <a:chOff x="0" y="0"/>
            <a:chExt cx="7597555" cy="4658760"/>
          </a:xfrm>
        </p:grpSpPr>
        <p:pic>
          <p:nvPicPr>
            <p:cNvPr id="8" name="yt_image_13033">
              <a:extLst>
                <a:ext uri="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7597555" cy="4068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3035" descr="{&quot;rangeId&quot;:0,&quot;IgnoreLineSpacing&quot;:1}"/>
            <p:cNvSpPr txBox="1"/>
            <p:nvPr/>
          </p:nvSpPr>
          <p:spPr>
            <a:xfrm>
              <a:off x="2774825" y="41047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9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49" grpId="0" build="allAtOnce"/>
      <p:bldP spid="13051" grpId="0" build="allAtOnce"/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2" name="yt_shape_13052"/>
          <p:cNvSpPr txBox="1"/>
          <p:nvPr/>
        </p:nvSpPr>
        <p:spPr>
          <a:xfrm>
            <a:off x="540119" y="66752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根据活动要求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学校将模型设计成绩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96fa"/>
              </a:rPr>
              <a:t>科技小论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文成绩按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的比例确定这次活动每人的综合成绩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e999"/>
              </a:rPr>
              <a:t>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班甲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212b8"/>
              </a:rPr>
              <a:t>乙两名学生的模型设计成绩与科技小论文成绩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3053" name="yt_table_13053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165550"/>
              </p:ext>
            </p:extLst>
          </p:nvPr>
        </p:nvGraphicFramePr>
        <p:xfrm>
          <a:off x="540000" y="3086664"/>
          <a:ext cx="11111999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1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模型设计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科技小论文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甲的成绩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乙的成绩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055" name="yt_shape_13055"/>
          <p:cNvSpPr txBox="1"/>
          <p:nvPr/>
        </p:nvSpPr>
        <p:spPr>
          <a:xfrm>
            <a:off x="540000" y="5276480"/>
            <a:ext cx="9265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通过计算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乙哪名学生的综合成绩更高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056" name="yt_shape_13056"/>
              <p:cNvSpPr txBox="1"/>
              <p:nvPr/>
            </p:nvSpPr>
            <p:spPr>
              <a:xfrm>
                <a:off x="540000" y="2171782"/>
                <a:ext cx="10550965" cy="215443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甲的成绩为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94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/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乙的成绩为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95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甲的综合成绩更高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056" name="yt_shape_13056" descr="{&quot;rangeId&quot;:26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71782"/>
                <a:ext cx="10550965" cy="2154436"/>
              </a:xfrm>
              <a:prstGeom prst="rect">
                <a:avLst/>
              </a:prstGeom>
              <a:blipFill>
                <a:blip r:embed="rId2"/>
                <a:stretch>
                  <a:fillRect l="-2659" t="-2260" r="-1850" b="-11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8" name="yt_shape_13058"/>
          <p:cNvSpPr txBox="1"/>
          <p:nvPr/>
        </p:nvSpPr>
        <p:spPr>
          <a:xfrm>
            <a:off x="540120" y="548800"/>
            <a:ext cx="1124427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hangingPunct="0"/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某洗车公司安装了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两款自动洗车设备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e5d51"/>
              </a:rPr>
              <a:t>工作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人员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从消费者对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4de19"/>
              </a:rPr>
              <a:t>两款设备的满意度评分中各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4de19"/>
              </a:rPr>
              <a:t>随机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抽取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份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并对数据进行整理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描述和分析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2a3d0"/>
              </a:rPr>
              <a:t>评分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2a3d0"/>
              </a:rPr>
              <a:t>分数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表示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分为四个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等级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满意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5877"/>
              </a:rPr>
              <a:t>比较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5877"/>
              </a:rPr>
              <a:t>满意</a:t>
            </a:r>
            <a:r>
              <a:rPr lang="en-US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满意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非常满意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≥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e1ca5"/>
              </a:rPr>
              <a:t>下面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给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出了部分信息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抽取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款设备的评分数据中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满意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e80b"/>
              </a:rPr>
              <a:t>包含的所有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e80b"/>
              </a:rPr>
              <a:t>数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83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85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85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89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抽取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的对</a:t>
            </a:r>
            <a:r>
              <a:rPr lang="en-US" altLang="zh-CN" sz="2800" b="1" i="1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款设备的评分数据</a:t>
            </a:r>
            <a:r>
              <a:rPr lang="zh-CN" altLang="zh-CN" sz="2800" b="1" i="0" u="none" spc="-1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68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69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76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78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81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84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85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86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87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87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87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89</a:t>
            </a:r>
            <a:r>
              <a:rPr lang="zh-CN" altLang="zh-CN" sz="2800" b="1" spc="-100" smtClean="0">
                <a:solidFill>
                  <a:srgbClr val="000000"/>
                </a:solidFill>
                <a:latin typeface="宋体" pitchFamily="36"/>
                <a:ea typeface="宋体" pitchFamily="36"/>
                <a:sym typeface="_⨹_1_e428f"/>
              </a:rPr>
              <a:t>，</a:t>
            </a:r>
            <a:r>
              <a:rPr lang="en-US" altLang="zh-CN" sz="2800" b="1" spc="-100" smtClean="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95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97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98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99</a:t>
            </a:r>
            <a:r>
              <a:rPr lang="zh-CN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2800" b="1" spc="-100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100</a:t>
            </a:r>
            <a:r>
              <a:rPr lang="en-US" altLang="zh-CN" sz="2800" b="1" spc="-100">
                <a:solidFill>
                  <a:srgbClr val="000000"/>
                </a:solidFill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endParaRPr lang="zh-CN" altLang="zh-CN" sz="28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</p:txBody>
      </p:sp>
      <p:graphicFrame>
        <p:nvGraphicFramePr>
          <p:cNvPr id="3" name="yt_table_13064" title="H_194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269937"/>
              </p:ext>
            </p:extLst>
          </p:nvPr>
        </p:nvGraphicFramePr>
        <p:xfrm>
          <a:off x="540001" y="3976780"/>
          <a:ext cx="7212115" cy="1981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70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4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0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8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设备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非常满意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所占百分比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n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40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yt_image_13069" descr="{&quot;rangeId&quot;:0,&quot;⚘_3&quot;:1}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9934" y="3849480"/>
            <a:ext cx="3092682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1199660" y="3501005"/>
            <a:ext cx="59764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zh-CN" altLang="zh-CN" sz="25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抽取的</a:t>
            </a:r>
            <a:r>
              <a:rPr lang="zh-CN" altLang="zh-CN" sz="2500" b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对</a:t>
            </a:r>
            <a:r>
              <a:rPr lang="en-US" altLang="zh-CN" sz="25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25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、</a:t>
            </a:r>
            <a:r>
              <a:rPr lang="en-US" altLang="zh-CN" sz="25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25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两款设备的评分统计表</a:t>
            </a:r>
          </a:p>
        </p:txBody>
      </p:sp>
      <p:sp>
        <p:nvSpPr>
          <p:cNvPr id="8" name="yt_shape_13061"/>
          <p:cNvSpPr txBox="1"/>
          <p:nvPr/>
        </p:nvSpPr>
        <p:spPr>
          <a:xfrm>
            <a:off x="8112140" y="3162621"/>
            <a:ext cx="3683751" cy="800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抽取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的</a:t>
            </a:r>
            <a:r>
              <a:rPr lang="zh-CN" altLang="zh-CN" sz="2500" b="1" i="0" u="none" spc="375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对</a:t>
            </a:r>
            <a:r>
              <a:rPr lang="en-US" altLang="zh-CN" sz="25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款</a:t>
            </a: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设</a:t>
            </a:r>
            <a:endParaRPr lang="en-US" altLang="zh-CN" sz="25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备的评分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数据扇形</a:t>
            </a: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统计图</a:t>
            </a:r>
            <a:endParaRPr lang="zh-CN" altLang="zh-CN" sz="2500" b="1" i="0" u="none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7" name="yt_shape_13067"/>
          <p:cNvSpPr txBox="1"/>
          <p:nvPr/>
        </p:nvSpPr>
        <p:spPr>
          <a:xfrm>
            <a:off x="540000" y="1489576"/>
            <a:ext cx="106263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11A83E3-117E-3D1B-0FE1-FD66BFC79FD1}"/>
              </a:ext>
            </a:extLst>
          </p:cNvPr>
          <p:cNvSpPr txBox="1"/>
          <p:nvPr/>
        </p:nvSpPr>
        <p:spPr>
          <a:xfrm>
            <a:off x="4213952" y="144277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EBE7BF5-4C76-34BC-F4D3-C3ADA321F4B9}"/>
              </a:ext>
            </a:extLst>
          </p:cNvPr>
          <p:cNvSpPr txBox="1"/>
          <p:nvPr/>
        </p:nvSpPr>
        <p:spPr>
          <a:xfrm>
            <a:off x="6957151" y="144277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38F335-5006-AD31-4F48-C567B6626803}"/>
              </a:ext>
            </a:extLst>
          </p:cNvPr>
          <p:cNvSpPr txBox="1"/>
          <p:nvPr/>
        </p:nvSpPr>
        <p:spPr>
          <a:xfrm>
            <a:off x="9598751" y="144277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yt_shape_13066"/>
          <p:cNvSpPr txBox="1"/>
          <p:nvPr/>
        </p:nvSpPr>
        <p:spPr>
          <a:xfrm>
            <a:off x="471401" y="758783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" name="yt_table_13064" title="H_194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32444"/>
              </p:ext>
            </p:extLst>
          </p:nvPr>
        </p:nvGraphicFramePr>
        <p:xfrm>
          <a:off x="407605" y="3019074"/>
          <a:ext cx="7212115" cy="1981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70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4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0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8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设备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非常满意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所占百分比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n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40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yt_image_13069" descr="{&quot;rangeId&quot;:0,&quot;⚘_3&quot;:1}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7538" y="3057425"/>
            <a:ext cx="3092682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1067264" y="2543299"/>
            <a:ext cx="59764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zh-CN" altLang="zh-CN" sz="25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抽取的</a:t>
            </a:r>
            <a:r>
              <a:rPr lang="zh-CN" altLang="zh-CN" sz="2500" b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对</a:t>
            </a:r>
            <a:r>
              <a:rPr lang="en-US" altLang="zh-CN" sz="25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25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、</a:t>
            </a:r>
            <a:r>
              <a:rPr lang="en-US" altLang="zh-CN" sz="25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25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两款设备的评分统计表</a:t>
            </a:r>
          </a:p>
        </p:txBody>
      </p:sp>
      <p:sp>
        <p:nvSpPr>
          <p:cNvPr id="14" name="yt_shape_13061"/>
          <p:cNvSpPr txBox="1"/>
          <p:nvPr/>
        </p:nvSpPr>
        <p:spPr>
          <a:xfrm>
            <a:off x="7979744" y="2204915"/>
            <a:ext cx="3683751" cy="800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抽取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的</a:t>
            </a:r>
            <a:r>
              <a:rPr lang="zh-CN" altLang="zh-CN" sz="2500" b="1" i="0" u="none" spc="375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对</a:t>
            </a:r>
            <a:r>
              <a:rPr lang="en-US" altLang="zh-CN" sz="25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款</a:t>
            </a: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设</a:t>
            </a:r>
            <a:endParaRPr lang="en-US" altLang="zh-CN" sz="25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备的评分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数据扇形</a:t>
            </a: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统计图</a:t>
            </a:r>
            <a:endParaRPr lang="zh-CN" altLang="zh-CN" sz="2500" b="1" i="0" u="none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3" name="yt_shape_13073"/>
          <p:cNvSpPr txBox="1"/>
          <p:nvPr/>
        </p:nvSpPr>
        <p:spPr>
          <a:xfrm>
            <a:off x="540119" y="93557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月份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名消费者对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edd0c"/>
              </a:rPr>
              <a:t>款自动洗车设备进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行评分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估计其中对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款自动洗车设备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比较满意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2c0b"/>
              </a:rPr>
              <a:t>”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的人数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4" name="yt_shape_13074"/>
          <p:cNvSpPr txBox="1"/>
          <p:nvPr/>
        </p:nvSpPr>
        <p:spPr>
          <a:xfrm>
            <a:off x="540000" y="2800723"/>
            <a:ext cx="671177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5" name="yt_image_13075" descr="{&quot;rangeId&quot;:0,&quot;⚘_3&quot;:1}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6125" y="2800723"/>
            <a:ext cx="3092682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3080"/>
          <p:cNvSpPr txBox="1"/>
          <p:nvPr/>
        </p:nvSpPr>
        <p:spPr>
          <a:xfrm>
            <a:off x="540119" y="332907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估计其中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款自动洗车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设备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比较满意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4831"/>
              </a:rPr>
              <a:t>的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a4831"/>
              </a:rPr>
              <a:t>人数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92" name="yt_image_12992" title="H_37.75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8184" y="1604430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94" name="yt_shape_12994"/>
          <p:cNvSpPr txBox="1"/>
          <p:nvPr/>
        </p:nvSpPr>
        <p:spPr>
          <a:xfrm>
            <a:off x="540119" y="208374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浙江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f71f1"/>
              </a:rPr>
              <a:t>为了使课间十分钟活动更加丰富有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2_dcc3a"/>
              </a:rPr>
              <a:t>班长打算先对全班同学喜欢的活动项目进行民意调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下面的调查数据中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他最应该关注的是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995" name="yt_table_12995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163418"/>
              </p:ext>
            </p:extLst>
          </p:nvPr>
        </p:nvGraphicFramePr>
        <p:xfrm>
          <a:off x="540085" y="3796530"/>
          <a:ext cx="7196455" cy="109728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10345"/>
                    </a:ext>
                  </a:extLst>
                </a:gridCol>
                <a:gridCol w="3590925">
                  <a:extLst>
                    <a:ext uri="{9D8B030D-6E8A-4147-A177-3AD203B41FA5}">
                      <a16:colId xmlns:a16="http://schemas.microsoft.com/office/drawing/2014/main" val="10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加权平均数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D5993CEA-EDCC-0ABA-AEE6-9700D2E336B5}"/>
              </a:ext>
            </a:extLst>
          </p:cNvPr>
          <p:cNvSpPr txBox="1"/>
          <p:nvPr/>
        </p:nvSpPr>
        <p:spPr>
          <a:xfrm>
            <a:off x="9856046" y="313422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9" name="yt_shape_13079"/>
          <p:cNvSpPr txBox="1"/>
          <p:nvPr/>
        </p:nvSpPr>
        <p:spPr>
          <a:xfrm>
            <a:off x="540120" y="132355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98dc1"/>
              </a:rPr>
              <a:t>你认为哪一款自动洗车设备更受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消费者欢迎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请说明理由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写出一条理由即可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3081"/>
          <p:cNvSpPr txBox="1"/>
          <p:nvPr/>
        </p:nvSpPr>
        <p:spPr>
          <a:xfrm>
            <a:off x="540119" y="2518205"/>
            <a:ext cx="11075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2_a5866"/>
              </a:rPr>
              <a:t>款自动洗车设备更受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2_a5866"/>
              </a:rPr>
              <a:t>消费者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欢迎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理由如下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5" name="yt_shape_13086"/>
          <p:cNvSpPr txBox="1"/>
          <p:nvPr/>
        </p:nvSpPr>
        <p:spPr>
          <a:xfrm>
            <a:off x="540327" y="3207021"/>
            <a:ext cx="11492707" cy="166207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款自动洗车设备的评分数据的中位数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比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ac87d"/>
              </a:rPr>
              <a:t>款的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高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所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以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款自动洗车设备更受消费者欢迎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a0a47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答案不唯一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8" name="yt_shape_13088"/>
          <p:cNvSpPr txBox="1"/>
          <p:nvPr/>
        </p:nvSpPr>
        <p:spPr>
          <a:xfrm>
            <a:off x="4138734" y="702722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3087" name="yt_image_13087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723376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90" name="yt_shape_13090"/>
          <p:cNvSpPr txBox="1"/>
          <p:nvPr/>
        </p:nvSpPr>
        <p:spPr>
          <a:xfrm>
            <a:off x="3548026" y="1283634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3091" name="yt_shape_13091"/>
          <p:cNvSpPr txBox="1"/>
          <p:nvPr/>
        </p:nvSpPr>
        <p:spPr>
          <a:xfrm>
            <a:off x="540119" y="188842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在一次体检中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7281d"/>
              </a:rPr>
              <a:t>丁四位同学的平均身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高为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而甲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丙三位同学的平均身高为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498a"/>
              </a:rPr>
              <a:t>63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下列说法一定正确的是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3092" name="yt_table_13092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22118"/>
              </p:ext>
            </p:extLst>
          </p:nvPr>
        </p:nvGraphicFramePr>
        <p:xfrm>
          <a:off x="540085" y="3601201"/>
          <a:ext cx="11111864" cy="2194560"/>
        </p:xfrm>
        <a:graphic>
          <a:graphicData uri="http://schemas.openxmlformats.org/drawingml/2006/table">
            <a:tbl>
              <a:tblPr/>
              <a:tblGrid>
                <a:gridCol w="11111864">
                  <a:extLst>
                    <a:ext uri="{9D8B030D-6E8A-4147-A177-3AD203B41FA5}">
                      <a16:colId xmlns:a16="http://schemas.microsoft.com/office/drawing/2014/main" val="103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四位同学身高的中位数一定是其中一位同学的身高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丁同学的身高一定高于其他三位同学的身高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丁同学的身高为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米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四位同学身高的众数一定是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米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EB428EB6-79DA-6CAA-004B-E6238E64DFBC}"/>
              </a:ext>
            </a:extLst>
          </p:cNvPr>
          <p:cNvSpPr txBox="1"/>
          <p:nvPr/>
        </p:nvSpPr>
        <p:spPr>
          <a:xfrm>
            <a:off x="6873132" y="293889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4" name="yt_shape_13094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某公司有一名经理和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名雇员共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名员工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61eab,isEnd"/>
              </a:rPr>
              <a:t>他们的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月工资情况如下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9107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5c05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850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上述数据的平均数是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6320,isEnd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通过上面得到的结果不难看出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e0d3,isEnd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7987,isEnd"/>
              </a:rPr>
              <a:t>更能准确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地反映出该公司全体员工的人均月收入水平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B5B1F72-809E-6154-A7D4-F94F52C7AF42}"/>
              </a:ext>
            </a:extLst>
          </p:cNvPr>
          <p:cNvSpPr txBox="1"/>
          <p:nvPr/>
        </p:nvSpPr>
        <p:spPr>
          <a:xfrm>
            <a:off x="7441457" y="2909121"/>
            <a:ext cx="166757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700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5043BB9-1FDD-D25C-CDD8-14C52827C382}"/>
              </a:ext>
            </a:extLst>
          </p:cNvPr>
          <p:cNvSpPr txBox="1"/>
          <p:nvPr/>
        </p:nvSpPr>
        <p:spPr>
          <a:xfrm>
            <a:off x="1367683" y="3457761"/>
            <a:ext cx="1667573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250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0F4CE84-49F6-6089-0035-BFA9845ED9B2}"/>
              </a:ext>
            </a:extLst>
          </p:cNvPr>
          <p:cNvSpPr txBox="1"/>
          <p:nvPr/>
        </p:nvSpPr>
        <p:spPr>
          <a:xfrm>
            <a:off x="1367683" y="4006401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中位数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5" name="yt_shape_13095"/>
          <p:cNvSpPr txBox="1"/>
          <p:nvPr/>
        </p:nvSpPr>
        <p:spPr>
          <a:xfrm>
            <a:off x="540119" y="756010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8e6b0"/>
              </a:rPr>
              <a:t>数学文化有利于激发学生数学兴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趣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某校为了解学生数学文化知识掌握的情况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0979"/>
              </a:rPr>
              <a:t>从该校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八年级学生中各随机抽取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3f782"/>
              </a:rPr>
              <a:t>名学生参加了数学文化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知识竞赛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并对数据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百分制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进行整理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c6d35"/>
              </a:rPr>
              <a:t>描述和分析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成绩均不低于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共分为三组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8b9d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fa51"/>
              </a:rPr>
              <a:t>下面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给出了部分信息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七年级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名学生的竞赛成绩是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2778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7" name="yt_shape_13097"/>
          <p:cNvSpPr txBox="1"/>
          <p:nvPr/>
        </p:nvSpPr>
        <p:spPr>
          <a:xfrm>
            <a:off x="540119" y="47679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名学生的竞赛成绩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组中的数据是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db51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3" name="yt_shape_13098"/>
          <p:cNvSpPr txBox="1"/>
          <p:nvPr/>
        </p:nvSpPr>
        <p:spPr>
          <a:xfrm>
            <a:off x="-24425" y="1822848"/>
            <a:ext cx="787555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七、八年级抽取的学生竞赛成绩统计表</a:t>
            </a:r>
          </a:p>
        </p:txBody>
      </p:sp>
      <p:graphicFrame>
        <p:nvGraphicFramePr>
          <p:cNvPr id="4" name="yt_table_13099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37140"/>
              </p:ext>
            </p:extLst>
          </p:nvPr>
        </p:nvGraphicFramePr>
        <p:xfrm>
          <a:off x="540000" y="2422360"/>
          <a:ext cx="6492064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70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1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1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七年级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yt_shape_13101"/>
          <p:cNvSpPr txBox="1"/>
          <p:nvPr/>
        </p:nvSpPr>
        <p:spPr>
          <a:xfrm>
            <a:off x="7392090" y="1268850"/>
            <a:ext cx="410428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八年级抽取的学生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竞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赛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成绩扇形统计图</a:t>
            </a:r>
          </a:p>
        </p:txBody>
      </p:sp>
      <p:grpSp>
        <p:nvGrpSpPr>
          <p:cNvPr id="6" name="yt_shape_13102" title="H_245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445157" y="2196526"/>
            <a:ext cx="2528887" cy="3118885"/>
            <a:chOff x="0" y="0"/>
            <a:chExt cx="2528887" cy="3118885"/>
          </a:xfrm>
        </p:grpSpPr>
        <p:pic>
          <p:nvPicPr>
            <p:cNvPr id="7" name="yt_image_13102">
              <a:extLst>
                <a:ext uri="">
                  <a16:creationId xmlns="" xmlns:p14="http://schemas.microsoft.com/office/powerpoint/2010/main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28887" cy="2528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3104" descr="{&quot;rangeId&quot;:0,&quot;IgnoreLineSpacing&quot;:1}"/>
            <p:cNvSpPr txBox="1"/>
            <p:nvPr/>
          </p:nvSpPr>
          <p:spPr>
            <a:xfrm>
              <a:off x="125075" y="25648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9" name="yt_shape_13106"/>
          <p:cNvSpPr txBox="1"/>
          <p:nvPr/>
        </p:nvSpPr>
        <p:spPr>
          <a:xfrm>
            <a:off x="498764" y="4437070"/>
            <a:ext cx="6526986" cy="51770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10" name="yt_shape_13107"/>
          <p:cNvSpPr txBox="1"/>
          <p:nvPr/>
        </p:nvSpPr>
        <p:spPr>
          <a:xfrm>
            <a:off x="540000" y="5281724"/>
            <a:ext cx="1060065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02D9639-9246-CE56-B5C4-A7781E006FC6}"/>
              </a:ext>
            </a:extLst>
          </p:cNvPr>
          <p:cNvSpPr txBox="1"/>
          <p:nvPr/>
        </p:nvSpPr>
        <p:spPr>
          <a:xfrm>
            <a:off x="4213952" y="52349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7D7DF23-F657-EE48-22F5-0CEC5CFC3F40}"/>
              </a:ext>
            </a:extLst>
          </p:cNvPr>
          <p:cNvSpPr txBox="1"/>
          <p:nvPr/>
        </p:nvSpPr>
        <p:spPr>
          <a:xfrm>
            <a:off x="6830151" y="52349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87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03FDC0A-AB8A-63FC-DD4B-34FDCA02094F}"/>
              </a:ext>
            </a:extLst>
          </p:cNvPr>
          <p:cNvSpPr txBox="1"/>
          <p:nvPr/>
        </p:nvSpPr>
        <p:spPr>
          <a:xfrm>
            <a:off x="9573351" y="52349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 build="allAtOnce"/>
      <p:bldP spid="1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108" name="yt_shape_13108"/>
              <p:cNvSpPr txBox="1"/>
              <p:nvPr/>
            </p:nvSpPr>
            <p:spPr>
              <a:xfrm>
                <a:off x="540119" y="692810"/>
                <a:ext cx="11492915" cy="49203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由题意可知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八年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级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组有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8e84d"/>
                  </a:rPr>
                  <a:t>2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把抽取的八年级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5_04ca9"/>
                  </a:rPr>
                  <a:t>名学生的数学竞赛成绩从小到大排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排在中间的两个数分别为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故中位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a7d2e"/>
                  </a:rPr>
                  <a:t>＝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𝟖𝟖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𝟖𝟖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在抽取的七年级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名学生的数学竞赛成绩中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87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3_eb156"/>
                  </a:rPr>
                  <a:t>分出现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的次数最多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故众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87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％，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108" name="yt_shape_13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692810"/>
                <a:ext cx="11492915" cy="4920321"/>
              </a:xfrm>
              <a:prstGeom prst="rect">
                <a:avLst/>
              </a:prstGeom>
              <a:blipFill>
                <a:blip r:embed="rId2"/>
                <a:stretch>
                  <a:fillRect l="-2440" t="-3346" b="-1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0" name="yt_shape_13110"/>
          <p:cNvSpPr txBox="1"/>
          <p:nvPr/>
        </p:nvSpPr>
        <p:spPr>
          <a:xfrm>
            <a:off x="540119" y="128461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你认为该校七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1df1c"/>
              </a:rPr>
              <a:t>八年级中哪个年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级学生数学文化知识较好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请说明理由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c5a94"/>
              </a:rPr>
              <a:t>写出一条理由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13111" name="yt_shape_13111"/>
          <p:cNvSpPr txBox="1"/>
          <p:nvPr/>
        </p:nvSpPr>
        <p:spPr>
          <a:xfrm>
            <a:off x="540120" y="299739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八年级学生数学文化知识较好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理由如下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因为八年级学生竞赛成绩的中位数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7_80935"/>
              </a:rPr>
              <a:t>大于七年级学生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竞赛成绩的中位数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87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3_94f40"/>
              </a:rPr>
              <a:t>所以八年级学生数学文化知识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较好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1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2" name="yt_shape_13112"/>
          <p:cNvSpPr txBox="1"/>
          <p:nvPr/>
        </p:nvSpPr>
        <p:spPr>
          <a:xfrm>
            <a:off x="540120" y="1413108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该校七年级学生有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八年级学生有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e8e0"/>
              </a:rPr>
              <a:t>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计该校七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八年级学生中数学文化知识为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优秀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7ffe"/>
              </a:rPr>
              <a:t>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的总共有多少人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13" name="yt_shape_13113"/>
              <p:cNvSpPr txBox="1"/>
              <p:nvPr/>
            </p:nvSpPr>
            <p:spPr>
              <a:xfrm>
                <a:off x="540000" y="3125889"/>
                <a:ext cx="9061776" cy="80021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113" name="yt_shape_13113" descr="{&quot;rangeId&quot;:35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125889"/>
                <a:ext cx="9061776" cy="800219"/>
              </a:xfrm>
              <a:prstGeom prst="rect">
                <a:avLst/>
              </a:prstGeom>
              <a:blipFill>
                <a:blip r:embed="rId2"/>
                <a:stretch>
                  <a:fillRect l="-3096" t="-6107" r="-2355" b="-17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115" name="yt_shape_13115"/>
          <p:cNvSpPr txBox="1"/>
          <p:nvPr/>
        </p:nvSpPr>
        <p:spPr>
          <a:xfrm>
            <a:off x="540119" y="397689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估计该校七、八年级学生中数学文化知识为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_4eaf0"/>
              </a:rPr>
              <a:t>优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秀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≥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的总共有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3" grpId="0" build="allAtOnce"/>
      <p:bldP spid="1311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7" name="yt_shape_12997"/>
          <p:cNvSpPr txBox="1"/>
          <p:nvPr/>
        </p:nvSpPr>
        <p:spPr>
          <a:xfrm>
            <a:off x="540119" y="157257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在某城市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的家庭年收入不少于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万元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cf853"/>
              </a:rPr>
              <a:t>下面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一定不少于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万元的是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998" name="yt_table_12998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8819"/>
              </p:ext>
            </p:extLst>
          </p:nvPr>
        </p:nvGraphicFramePr>
        <p:xfrm>
          <a:off x="540085" y="2731354"/>
          <a:ext cx="5884863" cy="2194560"/>
        </p:xfrm>
        <a:graphic>
          <a:graphicData uri="http://schemas.openxmlformats.org/drawingml/2006/table">
            <a:tbl>
              <a:tblPr/>
              <a:tblGrid>
                <a:gridCol w="5884863">
                  <a:extLst>
                    <a:ext uri="{9D8B030D-6E8A-4147-A177-3AD203B41FA5}">
                      <a16:colId xmlns:a16="http://schemas.microsoft.com/office/drawing/2014/main" val="103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年收入的平均数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年收入的众数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年收入的中位数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年收入的平均数和众数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A5ACE13-A481-D0F5-3A35-3294F9E9DA26}"/>
              </a:ext>
            </a:extLst>
          </p:cNvPr>
          <p:cNvSpPr txBox="1"/>
          <p:nvPr/>
        </p:nvSpPr>
        <p:spPr>
          <a:xfrm>
            <a:off x="6184158" y="207440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0" name="yt_shape_13000"/>
          <p:cNvSpPr txBox="1"/>
          <p:nvPr/>
        </p:nvSpPr>
        <p:spPr>
          <a:xfrm>
            <a:off x="540120" y="184409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五名同学捐款数分别是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5b48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元的同学后来又追加了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追加后的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7ef0"/>
              </a:rPr>
              <a:t>个数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据与之前的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个数据相比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集中趋势相同的是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3001" name="yt_table_13001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490736"/>
              </p:ext>
            </p:extLst>
          </p:nvPr>
        </p:nvGraphicFramePr>
        <p:xfrm>
          <a:off x="540085" y="3556871"/>
          <a:ext cx="8572818" cy="1097280"/>
        </p:xfrm>
        <a:graphic>
          <a:graphicData uri="http://schemas.openxmlformats.org/drawingml/2006/table">
            <a:tbl>
              <a:tblPr/>
              <a:tblGrid>
                <a:gridCol w="4523105">
                  <a:extLst>
                    <a:ext uri="{9D8B030D-6E8A-4147-A177-3AD203B41FA5}">
                      <a16:colId xmlns:a16="http://schemas.microsoft.com/office/drawing/2014/main" val="10348"/>
                    </a:ext>
                  </a:extLst>
                </a:gridCol>
                <a:gridCol w="4049713">
                  <a:extLst>
                    <a:ext uri="{9D8B030D-6E8A-4147-A177-3AD203B41FA5}">
                      <a16:colId xmlns:a16="http://schemas.microsoft.com/office/drawing/2014/main" val="103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只有平均数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只有中位数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只有众数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4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11FA698-0A80-FC6F-1B8D-0FB27BEECDE6}"/>
              </a:ext>
            </a:extLst>
          </p:cNvPr>
          <p:cNvSpPr txBox="1"/>
          <p:nvPr/>
        </p:nvSpPr>
        <p:spPr>
          <a:xfrm>
            <a:off x="10313246" y="289456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3" name="yt_shape_13003"/>
          <p:cNvSpPr txBox="1"/>
          <p:nvPr/>
        </p:nvSpPr>
        <p:spPr>
          <a:xfrm>
            <a:off x="540119" y="24180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8_a5bac,isEnd"/>
              </a:rPr>
              <a:t>中位数和众数这三个统计量从不同的侧面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反映了数据的集中程度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但也有各自的局限性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3496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容易受极端值影响的统计量是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6DB306A-7F2F-099C-D78B-72381FF3C318}"/>
              </a:ext>
            </a:extLst>
          </p:cNvPr>
          <p:cNvSpPr txBox="1"/>
          <p:nvPr/>
        </p:nvSpPr>
        <p:spPr>
          <a:xfrm>
            <a:off x="6873132" y="3468477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平均数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" name="yt_shape_13004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某公司销售部有五名销售员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4f924,isEnd"/>
              </a:rPr>
              <a:t>每人去年平均每月的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销售额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万元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1394d,isEnd"/>
              </a:rPr>
              <a:t>现公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司需增加一名销售员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三人应聘试用三个月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97911,isEnd"/>
              </a:rPr>
              <a:t>每人平均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每月的销售额分别为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甲是上述数据的平均数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d4b4,isEnd"/>
              </a:rPr>
              <a:t>乙是中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丙是众数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1579e,isEnd"/>
              </a:rPr>
              <a:t>最后正式录用三人中平均每月销售额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最高的人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这个人是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0F28E7C-0714-31EF-C940-95F04639A31D}"/>
              </a:ext>
            </a:extLst>
          </p:cNvPr>
          <p:cNvSpPr txBox="1"/>
          <p:nvPr/>
        </p:nvSpPr>
        <p:spPr>
          <a:xfrm>
            <a:off x="5037983" y="4283400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丙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" name="yt_shape_13005"/>
          <p:cNvSpPr txBox="1"/>
          <p:nvPr/>
        </p:nvSpPr>
        <p:spPr>
          <a:xfrm>
            <a:off x="540119" y="69281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在读书节活动中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db666"/>
              </a:rPr>
              <a:t>某校为了解学生参加活动的情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随机调查了部分学生每人参加活动的项数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9828"/>
              </a:rPr>
              <a:t>根据统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计的结果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绘制出如下的统计图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3" name="yt_shape_13006" title="H_357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3770441" y="2568537"/>
            <a:ext cx="5968062" cy="3103927"/>
            <a:chOff x="0" y="0"/>
            <a:chExt cx="7221355" cy="4544460"/>
          </a:xfrm>
        </p:grpSpPr>
        <p:pic>
          <p:nvPicPr>
            <p:cNvPr id="4" name="yt_image_13006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221355" cy="3954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3008" descr="{&quot;rangeId&quot;:0,&quot;IgnoreLineSpacing&quot;:1}"/>
            <p:cNvSpPr txBox="1"/>
            <p:nvPr/>
          </p:nvSpPr>
          <p:spPr>
            <a:xfrm>
              <a:off x="2586725" y="39904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1" name="yt_shape_13011"/>
          <p:cNvSpPr txBox="1"/>
          <p:nvPr/>
        </p:nvSpPr>
        <p:spPr>
          <a:xfrm>
            <a:off x="540119" y="1027636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本次接受调查的学生人数为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eecb,isEnd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值为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12" name="yt_shape_13012"/>
              <p:cNvSpPr txBox="1"/>
              <p:nvPr/>
            </p:nvSpPr>
            <p:spPr>
              <a:xfrm>
                <a:off x="540119" y="2186420"/>
                <a:ext cx="11492915" cy="246073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由图可得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参加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项的有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占总体的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2_f31ca"/>
                  </a:rPr>
                  <a:t>45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参加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项的有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则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600" b="1" i="0" u="none" spc="375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故答案为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012" name="yt_shape_130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86420"/>
                <a:ext cx="11492915" cy="2460738"/>
              </a:xfrm>
              <a:prstGeom prst="rect">
                <a:avLst/>
              </a:prstGeom>
              <a:blipFill>
                <a:blip r:embed="rId2"/>
                <a:stretch>
                  <a:fillRect l="-2440" t="-6700" b="-32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7D0D8A5D-1293-DFAB-C4C5-E859A5B3F211}"/>
              </a:ext>
            </a:extLst>
          </p:cNvPr>
          <p:cNvSpPr txBox="1"/>
          <p:nvPr/>
        </p:nvSpPr>
        <p:spPr>
          <a:xfrm>
            <a:off x="7560521" y="98083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E34ECBC-6681-1138-6A54-578FBC6C8208}"/>
              </a:ext>
            </a:extLst>
          </p:cNvPr>
          <p:cNvSpPr txBox="1"/>
          <p:nvPr/>
        </p:nvSpPr>
        <p:spPr>
          <a:xfrm>
            <a:off x="1826471" y="152947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yt_shape_13010"/>
          <p:cNvSpPr txBox="1"/>
          <p:nvPr/>
        </p:nvSpPr>
        <p:spPr>
          <a:xfrm>
            <a:off x="540000" y="476795"/>
            <a:ext cx="69490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请根据相关信息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7" name="yt_shape_13006" title="H_357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5519960" y="2888200"/>
            <a:ext cx="5968062" cy="2996682"/>
            <a:chOff x="0" y="157018"/>
            <a:chExt cx="7221355" cy="4387442"/>
          </a:xfrm>
        </p:grpSpPr>
        <p:pic>
          <p:nvPicPr>
            <p:cNvPr id="8" name="yt_image_13006">
              <a:extLst>
                <a:ext uri="">
  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7018"/>
              <a:ext cx="7221355" cy="3954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yt_shape_13008" descr="{&quot;rangeId&quot;:0,&quot;IgnoreLineSpacing&quot;:1}"/>
            <p:cNvSpPr txBox="1"/>
            <p:nvPr/>
          </p:nvSpPr>
          <p:spPr>
            <a:xfrm>
              <a:off x="2586725" y="39904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2" grpId="0" build="allAtOnce"/>
      <p:bldP spid="2" grpId="0" build="allAtOnce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4" name="yt_shape_13014"/>
          <p:cNvSpPr txBox="1"/>
          <p:nvPr/>
        </p:nvSpPr>
        <p:spPr>
          <a:xfrm>
            <a:off x="540119" y="548800"/>
            <a:ext cx="1111199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求统计的这组项数数据的平均数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众数和中位数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15" name="yt_shape_13015"/>
              <p:cNvSpPr txBox="1"/>
              <p:nvPr/>
            </p:nvSpPr>
            <p:spPr>
              <a:xfrm>
                <a:off x="540120" y="1153586"/>
                <a:ext cx="11492915" cy="35784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平均数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在这组数据中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出现了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次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出现的次数最多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这组数据的众数是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将这组数据按从小到大的顺序排列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6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7_75ce4"/>
                  </a:rPr>
                  <a:t>其中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7_75ce4"/>
                  </a:rPr>
                  <a:t>处于中间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7_75ce4"/>
                  </a:rPr>
                  <a:t>的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两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个数都是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这组数据的中位数是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3015" name="yt_shape_130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1153586"/>
                <a:ext cx="11492915" cy="3578480"/>
              </a:xfrm>
              <a:prstGeom prst="rect">
                <a:avLst/>
              </a:prstGeom>
              <a:blipFill>
                <a:blip r:embed="rId2"/>
                <a:stretch>
                  <a:fillRect l="-2440" t="-1193" b="-69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yt_image_13006">
            <a:extLst>
              <a:ext uri="">
                <a16:creationId xmlns="" xmlns:a14="http://schemas.microsoft.com/office/drawing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6994" y="3666759"/>
            <a:ext cx="4932283" cy="223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5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68</TotalTime>
  <Words>1393</Words>
  <Application>Microsoft Office PowerPoint</Application>
  <PresentationFormat>宽屏</PresentationFormat>
  <Paragraphs>197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116" baseType="lpstr">
      <vt:lpstr>,isEnd</vt:lpstr>
      <vt:lpstr>_⨹_1_0371b</vt:lpstr>
      <vt:lpstr>_⨹_1_12778</vt:lpstr>
      <vt:lpstr>_⨹_1_1e0d3,isEnd</vt:lpstr>
      <vt:lpstr>_⨹_1_28462,isEnd</vt:lpstr>
      <vt:lpstr>_⨹_1_2eecb,isEnd</vt:lpstr>
      <vt:lpstr>_⨹_1_48ba6</vt:lpstr>
      <vt:lpstr>_⨹_1_4eaf0</vt:lpstr>
      <vt:lpstr>_⨹_1_5944d</vt:lpstr>
      <vt:lpstr>_⨹_1_6e8e0</vt:lpstr>
      <vt:lpstr>_⨹_1_77ffe</vt:lpstr>
      <vt:lpstr>_⨹_1_7e08a</vt:lpstr>
      <vt:lpstr>_⨹_1_800d2,isEnd</vt:lpstr>
      <vt:lpstr>_⨹_1_8e84d</vt:lpstr>
      <vt:lpstr>_⨹_1_91863</vt:lpstr>
      <vt:lpstr>_⨹_1_92c0b</vt:lpstr>
      <vt:lpstr>_⨹_1_95c05,isEnd</vt:lpstr>
      <vt:lpstr>_⨹_1_99107,isEnd</vt:lpstr>
      <vt:lpstr>_⨹_1_9e999</vt:lpstr>
      <vt:lpstr>_⨹_1_a0a47</vt:lpstr>
      <vt:lpstr>_⨹_1_a7d2e</vt:lpstr>
      <vt:lpstr>_⨹_1_adb51</vt:lpstr>
      <vt:lpstr>_⨹_1_b8b9d</vt:lpstr>
      <vt:lpstr>_⨹_1_d5b48</vt:lpstr>
      <vt:lpstr>_⨹_1_e428f</vt:lpstr>
      <vt:lpstr>_⨹_1_ef483,isEnd</vt:lpstr>
      <vt:lpstr>_⨹_1_f3496,isEnd</vt:lpstr>
      <vt:lpstr>_⨹_1_faf1b</vt:lpstr>
      <vt:lpstr>_⨹_10_3f782</vt:lpstr>
      <vt:lpstr>_⨹_12_a5866</vt:lpstr>
      <vt:lpstr>_⨹_13_94f40</vt:lpstr>
      <vt:lpstr>_⨹_13_db666</vt:lpstr>
      <vt:lpstr>_⨹_14_4de19</vt:lpstr>
      <vt:lpstr>_⨹_14_8e6b0</vt:lpstr>
      <vt:lpstr>_⨹_14_98dc1</vt:lpstr>
      <vt:lpstr>_⨹_15_04ca9</vt:lpstr>
      <vt:lpstr>_⨹_15_a8b5f</vt:lpstr>
      <vt:lpstr>_⨹_15_f71f1</vt:lpstr>
      <vt:lpstr>_⨹_16_1579e,isEnd</vt:lpstr>
      <vt:lpstr>_⨹_16_91c03</vt:lpstr>
      <vt:lpstr>_⨹_18_a5bac,isEnd</vt:lpstr>
      <vt:lpstr>_⨹_2_0498a</vt:lpstr>
      <vt:lpstr>_⨹_2_1394d,isEnd</vt:lpstr>
      <vt:lpstr>_⨹_2_143fd,isEnd</vt:lpstr>
      <vt:lpstr>_⨹_2_589a2,isEnd</vt:lpstr>
      <vt:lpstr>_⨹_2_77ef0</vt:lpstr>
      <vt:lpstr>_⨹_2_8fa51</vt:lpstr>
      <vt:lpstr>_⨹_2_ac87d</vt:lpstr>
      <vt:lpstr>_⨹_2_cf853</vt:lpstr>
      <vt:lpstr>_⨹_2_e1ca5</vt:lpstr>
      <vt:lpstr>_⨹_2_e5d51</vt:lpstr>
      <vt:lpstr>_⨹_2_f31ca</vt:lpstr>
      <vt:lpstr>_⨹_20_212b8</vt:lpstr>
      <vt:lpstr>_⨹_22_dcc3a</vt:lpstr>
      <vt:lpstr>_⨹_3_61eab,isEnd</vt:lpstr>
      <vt:lpstr>_⨹_3_a0979</vt:lpstr>
      <vt:lpstr>_⨹_3_a4831</vt:lpstr>
      <vt:lpstr>_⨹_3_a6320,isEnd</vt:lpstr>
      <vt:lpstr>_⨹_3_a9828</vt:lpstr>
      <vt:lpstr>_⨹_3_bd4b4,isEnd</vt:lpstr>
      <vt:lpstr>_⨹_3_eb156</vt:lpstr>
      <vt:lpstr>_⨹_4_2a3d0</vt:lpstr>
      <vt:lpstr>_⨹_4_37987,isEnd</vt:lpstr>
      <vt:lpstr>_⨹_4_3f5b1</vt:lpstr>
      <vt:lpstr>_⨹_4_55877</vt:lpstr>
      <vt:lpstr>_⨹_4_97911,isEnd</vt:lpstr>
      <vt:lpstr>_⨹_4_a96fa</vt:lpstr>
      <vt:lpstr>_⨹_5_74f5c</vt:lpstr>
      <vt:lpstr>_⨹_5_c6d35</vt:lpstr>
      <vt:lpstr>_⨹_6_c5a94</vt:lpstr>
      <vt:lpstr>_⨹_6_fe80b</vt:lpstr>
      <vt:lpstr>_⨹_7_1df1c</vt:lpstr>
      <vt:lpstr>_⨹_7_75ce4</vt:lpstr>
      <vt:lpstr>_⨹_7_80935</vt:lpstr>
      <vt:lpstr>_⨹_8_9067e</vt:lpstr>
      <vt:lpstr>_⨹_8_edd0c</vt:lpstr>
      <vt:lpstr>_⨹_9_4f924,isEnd</vt:lpstr>
      <vt:lpstr>_⨹_9_7281d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16</cp:revision>
  <dcterms:created xsi:type="dcterms:W3CDTF">2024-11-12T00:51:32Z</dcterms:created>
  <dcterms:modified xsi:type="dcterms:W3CDTF">2024-11-24T02:51:30Z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